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8288000" cy="10287000"/>
  <p:notesSz cx="6858000" cy="9144000"/>
  <p:embeddedFontLst>
    <p:embeddedFont>
      <p:font typeface="Loubag" panose="020B0604020202020204" charset="0"/>
      <p:regular r:id="rId17"/>
    </p:embeddedFont>
    <p:embeddedFont>
      <p:font typeface="Loubag Bold" panose="020B0604020202020204" charset="0"/>
      <p:regular r:id="rId18"/>
    </p:embeddedFont>
    <p:embeddedFont>
      <p:font typeface="Loubag Semi-Bold" panose="020B0604020202020204" charset="0"/>
      <p:regular r:id="rId19"/>
    </p:embeddedFont>
    <p:embeddedFont>
      <p:font typeface="Loubag Thin" panose="020B0604020202020204" charset="0"/>
      <p:regular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36" d="100"/>
          <a:sy n="36" d="100"/>
        </p:scale>
        <p:origin x="1812" y="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amh Codd" userId="daa30972-7acc-4202-a374-c0dcb905d2e7" providerId="ADAL" clId="{CEF651D8-4E44-44AD-B51B-1D6A4FDE5096}"/>
    <pc:docChg chg="modSld">
      <pc:chgData name="Niamh Codd" userId="daa30972-7acc-4202-a374-c0dcb905d2e7" providerId="ADAL" clId="{CEF651D8-4E44-44AD-B51B-1D6A4FDE5096}" dt="2025-08-25T11:30:59.127" v="0" actId="14100"/>
      <pc:docMkLst>
        <pc:docMk/>
      </pc:docMkLst>
      <pc:sldChg chg="modSp mod">
        <pc:chgData name="Niamh Codd" userId="daa30972-7acc-4202-a374-c0dcb905d2e7" providerId="ADAL" clId="{CEF651D8-4E44-44AD-B51B-1D6A4FDE5096}" dt="2025-08-25T11:30:59.127" v="0" actId="14100"/>
        <pc:sldMkLst>
          <pc:docMk/>
          <pc:sldMk cId="0" sldId="261"/>
        </pc:sldMkLst>
        <pc:spChg chg="mod">
          <ac:chgData name="Niamh Codd" userId="daa30972-7acc-4202-a374-c0dcb905d2e7" providerId="ADAL" clId="{CEF651D8-4E44-44AD-B51B-1D6A4FDE5096}" dt="2025-08-25T11:30:59.127" v="0" actId="14100"/>
          <ac:spMkLst>
            <pc:docMk/>
            <pc:sldMk cId="0" sldId="26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3777543" y="4169858"/>
            <a:ext cx="12639279" cy="9102218"/>
          </a:xfrm>
          <a:custGeom>
            <a:avLst/>
            <a:gdLst/>
            <a:ahLst/>
            <a:cxnLst/>
            <a:rect l="l" t="t" r="r" b="b"/>
            <a:pathLst>
              <a:path w="12639279" h="9102218">
                <a:moveTo>
                  <a:pt x="0" y="0"/>
                </a:moveTo>
                <a:lnTo>
                  <a:pt x="12639280" y="0"/>
                </a:lnTo>
                <a:lnTo>
                  <a:pt x="12639280" y="9102218"/>
                </a:lnTo>
                <a:lnTo>
                  <a:pt x="0" y="910221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23963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3" name="Freeform 3"/>
          <p:cNvSpPr/>
          <p:nvPr/>
        </p:nvSpPr>
        <p:spPr>
          <a:xfrm rot="-341241">
            <a:off x="-5578896" y="3477459"/>
            <a:ext cx="12593372" cy="9679254"/>
          </a:xfrm>
          <a:custGeom>
            <a:avLst/>
            <a:gdLst/>
            <a:ahLst/>
            <a:cxnLst/>
            <a:rect l="l" t="t" r="r" b="b"/>
            <a:pathLst>
              <a:path w="12593372" h="9679254">
                <a:moveTo>
                  <a:pt x="0" y="0"/>
                </a:moveTo>
                <a:lnTo>
                  <a:pt x="12593373" y="0"/>
                </a:lnTo>
                <a:lnTo>
                  <a:pt x="12593373" y="9679253"/>
                </a:lnTo>
                <a:lnTo>
                  <a:pt x="0" y="967925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t="-16573" r="-364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4" name="Freeform 4"/>
          <p:cNvSpPr/>
          <p:nvPr/>
        </p:nvSpPr>
        <p:spPr>
          <a:xfrm rot="588337">
            <a:off x="-6343435" y="5144354"/>
            <a:ext cx="12184710" cy="8634511"/>
          </a:xfrm>
          <a:custGeom>
            <a:avLst/>
            <a:gdLst/>
            <a:ahLst/>
            <a:cxnLst/>
            <a:rect l="l" t="t" r="r" b="b"/>
            <a:pathLst>
              <a:path w="12184710" h="8634511">
                <a:moveTo>
                  <a:pt x="0" y="0"/>
                </a:moveTo>
                <a:lnTo>
                  <a:pt x="12184710" y="0"/>
                </a:lnTo>
                <a:lnTo>
                  <a:pt x="12184710" y="8634511"/>
                </a:lnTo>
                <a:lnTo>
                  <a:pt x="0" y="863451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t="-30678" r="-3730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5" name="Freeform 5"/>
          <p:cNvSpPr/>
          <p:nvPr/>
        </p:nvSpPr>
        <p:spPr>
          <a:xfrm rot="10711948">
            <a:off x="9416629" y="-3351043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80" y="0"/>
                </a:lnTo>
                <a:lnTo>
                  <a:pt x="12639280" y="11283429"/>
                </a:lnTo>
                <a:lnTo>
                  <a:pt x="0" y="112834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6" name="Freeform 6"/>
          <p:cNvSpPr/>
          <p:nvPr/>
        </p:nvSpPr>
        <p:spPr>
          <a:xfrm rot="10711948">
            <a:off x="8885282" y="-4094736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79" y="0"/>
                </a:lnTo>
                <a:lnTo>
                  <a:pt x="12639279" y="11283429"/>
                </a:lnTo>
                <a:lnTo>
                  <a:pt x="0" y="112834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7" name="Freeform 7"/>
          <p:cNvSpPr/>
          <p:nvPr/>
        </p:nvSpPr>
        <p:spPr>
          <a:xfrm rot="10711948">
            <a:off x="9797904" y="-4118116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79" y="0"/>
                </a:lnTo>
                <a:lnTo>
                  <a:pt x="12639279" y="11283429"/>
                </a:lnTo>
                <a:lnTo>
                  <a:pt x="0" y="1128342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8" name="Freeform 8"/>
          <p:cNvSpPr/>
          <p:nvPr/>
        </p:nvSpPr>
        <p:spPr>
          <a:xfrm>
            <a:off x="7045984" y="48791"/>
            <a:ext cx="4196032" cy="2241880"/>
          </a:xfrm>
          <a:custGeom>
            <a:avLst/>
            <a:gdLst/>
            <a:ahLst/>
            <a:cxnLst/>
            <a:rect l="l" t="t" r="r" b="b"/>
            <a:pathLst>
              <a:path w="4196032" h="2241880">
                <a:moveTo>
                  <a:pt x="0" y="0"/>
                </a:moveTo>
                <a:lnTo>
                  <a:pt x="4196032" y="0"/>
                </a:lnTo>
                <a:lnTo>
                  <a:pt x="4196032" y="2241880"/>
                </a:lnTo>
                <a:lnTo>
                  <a:pt x="0" y="2241880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9" name="TextBox 9"/>
          <p:cNvSpPr txBox="1"/>
          <p:nvPr/>
        </p:nvSpPr>
        <p:spPr>
          <a:xfrm>
            <a:off x="2453100" y="3636040"/>
            <a:ext cx="13381799" cy="40390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252"/>
              </a:lnSpc>
              <a:spcBef>
                <a:spcPct val="0"/>
              </a:spcBef>
            </a:pPr>
            <a:r>
              <a:rPr lang="en-US" sz="11609" b="1">
                <a:solidFill>
                  <a:srgbClr val="000000"/>
                </a:solidFill>
                <a:latin typeface="Loubag Semi-Bold"/>
                <a:ea typeface="Loubag Semi-Bold"/>
                <a:cs typeface="Loubag Semi-Bold"/>
                <a:sym typeface="Loubag Semi-Bold"/>
              </a:rPr>
              <a:t>Approved ID Verifier Training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065816" y="2475882"/>
            <a:ext cx="10156368" cy="10701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737"/>
              </a:lnSpc>
              <a:spcBef>
                <a:spcPct val="0"/>
              </a:spcBef>
            </a:pPr>
            <a:r>
              <a:rPr lang="en-US" sz="6241">
                <a:solidFill>
                  <a:srgbClr val="000000"/>
                </a:solidFill>
                <a:latin typeface="Loubag"/>
                <a:ea typeface="Loubag"/>
                <a:cs typeface="Loubag"/>
                <a:sym typeface="Loubag"/>
              </a:rPr>
              <a:t>Garda Vetting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306770">
            <a:off x="-4494783" y="2987479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79" y="0"/>
                </a:lnTo>
                <a:lnTo>
                  <a:pt x="12639279" y="11283429"/>
                </a:lnTo>
                <a:lnTo>
                  <a:pt x="0" y="112834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3" name="Freeform 3"/>
          <p:cNvSpPr/>
          <p:nvPr/>
        </p:nvSpPr>
        <p:spPr>
          <a:xfrm>
            <a:off x="-6012034" y="3683538"/>
            <a:ext cx="12593372" cy="9679254"/>
          </a:xfrm>
          <a:custGeom>
            <a:avLst/>
            <a:gdLst/>
            <a:ahLst/>
            <a:cxnLst/>
            <a:rect l="l" t="t" r="r" b="b"/>
            <a:pathLst>
              <a:path w="12593372" h="9679254">
                <a:moveTo>
                  <a:pt x="0" y="0"/>
                </a:moveTo>
                <a:lnTo>
                  <a:pt x="12593372" y="0"/>
                </a:lnTo>
                <a:lnTo>
                  <a:pt x="12593372" y="9679254"/>
                </a:lnTo>
                <a:lnTo>
                  <a:pt x="0" y="967925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t="-16573" r="-364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4" name="Freeform 4"/>
          <p:cNvSpPr/>
          <p:nvPr/>
        </p:nvSpPr>
        <p:spPr>
          <a:xfrm rot="1290039">
            <a:off x="-6407685" y="2158141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79" y="0"/>
                </a:lnTo>
                <a:lnTo>
                  <a:pt x="12639279" y="11283429"/>
                </a:lnTo>
                <a:lnTo>
                  <a:pt x="0" y="1128342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5" name="TextBox 5"/>
          <p:cNvSpPr txBox="1"/>
          <p:nvPr/>
        </p:nvSpPr>
        <p:spPr>
          <a:xfrm>
            <a:off x="-1028975" y="580335"/>
            <a:ext cx="20345950" cy="15504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719"/>
              </a:lnSpc>
              <a:spcBef>
                <a:spcPct val="0"/>
              </a:spcBef>
            </a:pPr>
            <a:r>
              <a:rPr lang="en-US" sz="9085" b="1">
                <a:solidFill>
                  <a:srgbClr val="000000"/>
                </a:solidFill>
                <a:latin typeface="Loubag Bold"/>
                <a:ea typeface="Loubag Bold"/>
                <a:cs typeface="Loubag Bold"/>
                <a:sym typeface="Loubag Bold"/>
              </a:rPr>
              <a:t>Additional Info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3333029" y="2640024"/>
            <a:ext cx="11838186" cy="63711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359"/>
              </a:lnSpc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Cannot accept:</a:t>
            </a:r>
          </a:p>
          <a:p>
            <a:pPr marL="980768" lvl="1" indent="-490384" algn="l">
              <a:lnSpc>
                <a:spcPts val="6359"/>
              </a:lnSpc>
              <a:buFont typeface="Arial"/>
              <a:buChar char="•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Revolut Statements</a:t>
            </a:r>
          </a:p>
          <a:p>
            <a:pPr marL="980768" lvl="1" indent="-490384" algn="l">
              <a:lnSpc>
                <a:spcPts val="6359"/>
              </a:lnSpc>
              <a:buFont typeface="Arial"/>
              <a:buChar char="•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Mobile Phone Bills</a:t>
            </a:r>
          </a:p>
          <a:p>
            <a:pPr marL="980768" lvl="1" indent="-490384" algn="l">
              <a:lnSpc>
                <a:spcPts val="6359"/>
              </a:lnSpc>
              <a:buFont typeface="Arial"/>
              <a:buChar char="•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Letters from Government Agencies </a:t>
            </a:r>
          </a:p>
          <a:p>
            <a:pPr marL="1961537" lvl="2" indent="-653846" algn="l">
              <a:lnSpc>
                <a:spcPts val="6359"/>
              </a:lnSpc>
              <a:buFont typeface="Arial"/>
              <a:buChar char="⚬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e.g. HSE, NDLS, Intreo</a:t>
            </a:r>
          </a:p>
          <a:p>
            <a:pPr marL="980768" lvl="1" indent="-490384" algn="l">
              <a:lnSpc>
                <a:spcPts val="6359"/>
              </a:lnSpc>
              <a:buFont typeface="Arial"/>
              <a:buChar char="•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Letters from Hotel or Direct Provision Centre Manager</a:t>
            </a:r>
          </a:p>
          <a:p>
            <a:pPr marL="1961537" lvl="2" indent="-653846" algn="l">
              <a:lnSpc>
                <a:spcPts val="6359"/>
              </a:lnSpc>
              <a:buFont typeface="Arial"/>
              <a:buChar char="⚬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Must be from IPAS directly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306770">
            <a:off x="-4494783" y="2987479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79" y="0"/>
                </a:lnTo>
                <a:lnTo>
                  <a:pt x="12639279" y="11283429"/>
                </a:lnTo>
                <a:lnTo>
                  <a:pt x="0" y="112834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3" name="Freeform 3"/>
          <p:cNvSpPr/>
          <p:nvPr/>
        </p:nvSpPr>
        <p:spPr>
          <a:xfrm>
            <a:off x="-6104710" y="4208700"/>
            <a:ext cx="12593372" cy="9679254"/>
          </a:xfrm>
          <a:custGeom>
            <a:avLst/>
            <a:gdLst/>
            <a:ahLst/>
            <a:cxnLst/>
            <a:rect l="l" t="t" r="r" b="b"/>
            <a:pathLst>
              <a:path w="12593372" h="9679254">
                <a:moveTo>
                  <a:pt x="0" y="0"/>
                </a:moveTo>
                <a:lnTo>
                  <a:pt x="12593372" y="0"/>
                </a:lnTo>
                <a:lnTo>
                  <a:pt x="12593372" y="9679254"/>
                </a:lnTo>
                <a:lnTo>
                  <a:pt x="0" y="967925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t="-16573" r="-364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4" name="Freeform 4"/>
          <p:cNvSpPr/>
          <p:nvPr/>
        </p:nvSpPr>
        <p:spPr>
          <a:xfrm rot="1290039">
            <a:off x="-6562144" y="2559736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79" y="0"/>
                </a:lnTo>
                <a:lnTo>
                  <a:pt x="12639279" y="11283429"/>
                </a:lnTo>
                <a:lnTo>
                  <a:pt x="0" y="1128342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5" name="TextBox 5"/>
          <p:cNvSpPr txBox="1"/>
          <p:nvPr/>
        </p:nvSpPr>
        <p:spPr>
          <a:xfrm>
            <a:off x="-1028975" y="1105497"/>
            <a:ext cx="20345950" cy="15526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719"/>
              </a:lnSpc>
              <a:spcBef>
                <a:spcPct val="0"/>
              </a:spcBef>
            </a:pPr>
            <a:r>
              <a:rPr lang="en-US" sz="9085" b="1">
                <a:solidFill>
                  <a:srgbClr val="000000"/>
                </a:solidFill>
                <a:latin typeface="Loubag Semi-Bold"/>
                <a:ea typeface="Loubag Semi-Bold"/>
                <a:cs typeface="Loubag Semi-Bold"/>
                <a:sym typeface="Loubag Semi-Bold"/>
              </a:rPr>
              <a:t>Verifying Proof of Address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267483" y="3196078"/>
            <a:ext cx="15753035" cy="63711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980768" lvl="1" indent="-490384" algn="l">
              <a:lnSpc>
                <a:spcPts val="6359"/>
              </a:lnSpc>
              <a:buAutoNum type="arabicPeriod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Document has date clearly shown</a:t>
            </a:r>
          </a:p>
          <a:p>
            <a:pPr marL="980768" lvl="1" indent="-490384" algn="l">
              <a:lnSpc>
                <a:spcPts val="6359"/>
              </a:lnSpc>
              <a:buAutoNum type="arabicPeriod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Date issued within 6 months of date of consent on NVB1 form</a:t>
            </a:r>
          </a:p>
          <a:p>
            <a:pPr marL="980768" lvl="1" indent="-490384" algn="l">
              <a:lnSpc>
                <a:spcPts val="6359"/>
              </a:lnSpc>
              <a:buAutoNum type="arabicPeriod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Address is applicant’s current address </a:t>
            </a:r>
          </a:p>
          <a:p>
            <a:pPr marL="980768" lvl="1" indent="-490384" algn="l">
              <a:lnSpc>
                <a:spcPts val="6359"/>
              </a:lnSpc>
              <a:buAutoNum type="arabicPeriod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Name on document </a:t>
            </a:r>
            <a:r>
              <a:rPr lang="en-US" sz="4542" u="sng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exactly matches</a:t>
            </a: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 name on NVB1 form and Photo ID </a:t>
            </a:r>
          </a:p>
          <a:p>
            <a:pPr marL="980768" lvl="1" indent="-490384" algn="l">
              <a:lnSpc>
                <a:spcPts val="6359"/>
              </a:lnSpc>
              <a:buAutoNum type="arabicPeriod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Address on document </a:t>
            </a:r>
            <a:r>
              <a:rPr lang="en-US" sz="4542" u="sng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exactly matches</a:t>
            </a: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 address on NVB1 form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950111" y="895350"/>
            <a:ext cx="14387777" cy="12477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262"/>
              </a:lnSpc>
              <a:spcBef>
                <a:spcPct val="0"/>
              </a:spcBef>
            </a:pPr>
            <a:r>
              <a:rPr lang="en-US" sz="7330" b="1">
                <a:solidFill>
                  <a:srgbClr val="000000"/>
                </a:solidFill>
                <a:latin typeface="Loubag Semi-Bold"/>
                <a:ea typeface="Loubag Semi-Bold"/>
                <a:cs typeface="Loubag Semi-Bold"/>
                <a:sym typeface="Loubag Semi-Bold"/>
              </a:rPr>
              <a:t>Vetting for Under 18s</a:t>
            </a:r>
          </a:p>
        </p:txBody>
      </p:sp>
      <p:sp>
        <p:nvSpPr>
          <p:cNvPr id="3" name="Freeform 3"/>
          <p:cNvSpPr/>
          <p:nvPr/>
        </p:nvSpPr>
        <p:spPr>
          <a:xfrm rot="-306770">
            <a:off x="-4494783" y="2987479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79" y="0"/>
                </a:lnTo>
                <a:lnTo>
                  <a:pt x="12639279" y="11283429"/>
                </a:lnTo>
                <a:lnTo>
                  <a:pt x="0" y="112834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4" name="Freeform 4"/>
          <p:cNvSpPr/>
          <p:nvPr/>
        </p:nvSpPr>
        <p:spPr>
          <a:xfrm>
            <a:off x="-6012034" y="3683538"/>
            <a:ext cx="12593372" cy="9679254"/>
          </a:xfrm>
          <a:custGeom>
            <a:avLst/>
            <a:gdLst/>
            <a:ahLst/>
            <a:cxnLst/>
            <a:rect l="l" t="t" r="r" b="b"/>
            <a:pathLst>
              <a:path w="12593372" h="9679254">
                <a:moveTo>
                  <a:pt x="0" y="0"/>
                </a:moveTo>
                <a:lnTo>
                  <a:pt x="12593372" y="0"/>
                </a:lnTo>
                <a:lnTo>
                  <a:pt x="12593372" y="9679254"/>
                </a:lnTo>
                <a:lnTo>
                  <a:pt x="0" y="967925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t="-16573" r="-364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5" name="Freeform 5"/>
          <p:cNvSpPr/>
          <p:nvPr/>
        </p:nvSpPr>
        <p:spPr>
          <a:xfrm rot="1290039">
            <a:off x="-6407685" y="2158141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79" y="0"/>
                </a:lnTo>
                <a:lnTo>
                  <a:pt x="12639279" y="11283429"/>
                </a:lnTo>
                <a:lnTo>
                  <a:pt x="0" y="1128342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6" name="TextBox 6"/>
          <p:cNvSpPr txBox="1"/>
          <p:nvPr/>
        </p:nvSpPr>
        <p:spPr>
          <a:xfrm>
            <a:off x="448390" y="2887160"/>
            <a:ext cx="17391220" cy="47709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980768" lvl="1" indent="-490384" algn="l">
              <a:lnSpc>
                <a:spcPts val="6359"/>
              </a:lnSpc>
              <a:buFont typeface="Arial"/>
              <a:buChar char="•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NVB will not process vetting for anyone under the age of 16</a:t>
            </a:r>
          </a:p>
          <a:p>
            <a:pPr marL="980768" lvl="1" indent="-490384" algn="l">
              <a:lnSpc>
                <a:spcPts val="6359"/>
              </a:lnSpc>
              <a:buFont typeface="Arial"/>
              <a:buChar char="•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All 16- and 17-year-old applicants must also have an NVB3 form </a:t>
            </a:r>
          </a:p>
          <a:p>
            <a:pPr marL="980768" lvl="1" indent="-490384" algn="l">
              <a:lnSpc>
                <a:spcPts val="6359"/>
              </a:lnSpc>
              <a:buFont typeface="Arial"/>
              <a:buChar char="•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NVB3 form is the Parent/Guardian consent form, and must include Parent/Guardian contact details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9777091">
            <a:off x="9188763" y="-5135391"/>
            <a:ext cx="12593372" cy="9679254"/>
          </a:xfrm>
          <a:custGeom>
            <a:avLst/>
            <a:gdLst/>
            <a:ahLst/>
            <a:cxnLst/>
            <a:rect l="l" t="t" r="r" b="b"/>
            <a:pathLst>
              <a:path w="12593372" h="9679254">
                <a:moveTo>
                  <a:pt x="0" y="0"/>
                </a:moveTo>
                <a:lnTo>
                  <a:pt x="12593372" y="0"/>
                </a:lnTo>
                <a:lnTo>
                  <a:pt x="12593372" y="9679254"/>
                </a:lnTo>
                <a:lnTo>
                  <a:pt x="0" y="967925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16573" r="-364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3" name="Freeform 3"/>
          <p:cNvSpPr/>
          <p:nvPr/>
        </p:nvSpPr>
        <p:spPr>
          <a:xfrm rot="1290039">
            <a:off x="-5290940" y="2711047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80" y="0"/>
                </a:lnTo>
                <a:lnTo>
                  <a:pt x="12639280" y="11283430"/>
                </a:lnTo>
                <a:lnTo>
                  <a:pt x="0" y="1128343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4" name="Freeform 4"/>
          <p:cNvSpPr/>
          <p:nvPr/>
        </p:nvSpPr>
        <p:spPr>
          <a:xfrm>
            <a:off x="4116363" y="3371678"/>
            <a:ext cx="9719939" cy="6720850"/>
          </a:xfrm>
          <a:custGeom>
            <a:avLst/>
            <a:gdLst/>
            <a:ahLst/>
            <a:cxnLst/>
            <a:rect l="l" t="t" r="r" b="b"/>
            <a:pathLst>
              <a:path w="9719939" h="6720850">
                <a:moveTo>
                  <a:pt x="0" y="0"/>
                </a:moveTo>
                <a:lnTo>
                  <a:pt x="9719939" y="0"/>
                </a:lnTo>
                <a:lnTo>
                  <a:pt x="9719939" y="6720850"/>
                </a:lnTo>
                <a:lnTo>
                  <a:pt x="0" y="6720850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5" name="TextBox 5"/>
          <p:cNvSpPr txBox="1"/>
          <p:nvPr/>
        </p:nvSpPr>
        <p:spPr>
          <a:xfrm>
            <a:off x="-1028975" y="1480935"/>
            <a:ext cx="20345950" cy="15526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719"/>
              </a:lnSpc>
              <a:spcBef>
                <a:spcPct val="0"/>
              </a:spcBef>
            </a:pPr>
            <a:r>
              <a:rPr lang="en-US" sz="9085" b="1">
                <a:solidFill>
                  <a:srgbClr val="000000"/>
                </a:solidFill>
                <a:latin typeface="Loubag Semi-Bold"/>
                <a:ea typeface="Loubag Semi-Bold"/>
                <a:cs typeface="Loubag Semi-Bold"/>
                <a:sym typeface="Loubag Semi-Bold"/>
              </a:rPr>
              <a:t>ID Verification for under-18s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9777091">
            <a:off x="9188763" y="-5135391"/>
            <a:ext cx="12593372" cy="9679254"/>
          </a:xfrm>
          <a:custGeom>
            <a:avLst/>
            <a:gdLst/>
            <a:ahLst/>
            <a:cxnLst/>
            <a:rect l="l" t="t" r="r" b="b"/>
            <a:pathLst>
              <a:path w="12593372" h="9679254">
                <a:moveTo>
                  <a:pt x="0" y="0"/>
                </a:moveTo>
                <a:lnTo>
                  <a:pt x="12593372" y="0"/>
                </a:lnTo>
                <a:lnTo>
                  <a:pt x="12593372" y="9679254"/>
                </a:lnTo>
                <a:lnTo>
                  <a:pt x="0" y="967925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16573" r="-364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3" name="Freeform 3"/>
          <p:cNvSpPr/>
          <p:nvPr/>
        </p:nvSpPr>
        <p:spPr>
          <a:xfrm rot="1290039">
            <a:off x="-5290940" y="2711047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80" y="0"/>
                </a:lnTo>
                <a:lnTo>
                  <a:pt x="12639280" y="11283430"/>
                </a:lnTo>
                <a:lnTo>
                  <a:pt x="0" y="1128343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4" name="TextBox 4"/>
          <p:cNvSpPr txBox="1"/>
          <p:nvPr/>
        </p:nvSpPr>
        <p:spPr>
          <a:xfrm>
            <a:off x="-1028975" y="857250"/>
            <a:ext cx="20345950" cy="15526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719"/>
              </a:lnSpc>
              <a:spcBef>
                <a:spcPct val="0"/>
              </a:spcBef>
            </a:pPr>
            <a:r>
              <a:rPr lang="en-US" sz="9085" b="1">
                <a:solidFill>
                  <a:srgbClr val="000000"/>
                </a:solidFill>
                <a:latin typeface="Loubag Semi-Bold"/>
                <a:ea typeface="Loubag Semi-Bold"/>
                <a:cs typeface="Loubag Semi-Bold"/>
                <a:sym typeface="Loubag Semi-Bold"/>
              </a:rPr>
              <a:t>Verification Form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448390" y="2887160"/>
            <a:ext cx="17391220" cy="63711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980768" lvl="1" indent="-490384" algn="l">
              <a:lnSpc>
                <a:spcPts val="6359"/>
              </a:lnSpc>
              <a:buFont typeface="Arial"/>
              <a:buChar char="•"/>
            </a:pPr>
            <a:r>
              <a:rPr lang="en-US" sz="4542">
                <a:solidFill>
                  <a:srgbClr val="000000"/>
                </a:solidFill>
                <a:latin typeface="Loubag"/>
                <a:ea typeface="Loubag"/>
                <a:cs typeface="Loubag"/>
                <a:sym typeface="Loubag"/>
              </a:rPr>
              <a:t>Only those who have completed this training may sign the verification form</a:t>
            </a:r>
          </a:p>
          <a:p>
            <a:pPr marL="980768" lvl="1" indent="-490384" algn="l">
              <a:lnSpc>
                <a:spcPts val="6359"/>
              </a:lnSpc>
              <a:buFont typeface="Arial"/>
              <a:buChar char="•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By signing the form, you are stating that you have carried out the relevant checks adequately and accurately </a:t>
            </a:r>
          </a:p>
          <a:p>
            <a:pPr marL="980768" lvl="1" indent="-490384" algn="l">
              <a:lnSpc>
                <a:spcPts val="6359"/>
              </a:lnSpc>
              <a:buFont typeface="Arial"/>
              <a:buChar char="•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There is an element of legal liability involved in this process</a:t>
            </a:r>
          </a:p>
          <a:p>
            <a:pPr marL="1961537" lvl="2" indent="-653846" algn="l">
              <a:lnSpc>
                <a:spcPts val="6359"/>
              </a:lnSpc>
              <a:buFont typeface="Arial"/>
              <a:buChar char="⚬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See Section 26 &amp; 27 of National Vetting Bureau (Children and Vulnerable Persons) Act 2012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7453066" y="3649577"/>
            <a:ext cx="15851424" cy="11876082"/>
            <a:chOff x="0" y="0"/>
            <a:chExt cx="21135233" cy="15834775"/>
          </a:xfrm>
        </p:grpSpPr>
        <p:sp>
          <p:nvSpPr>
            <p:cNvPr id="3" name="Freeform 3"/>
            <p:cNvSpPr/>
            <p:nvPr/>
          </p:nvSpPr>
          <p:spPr>
            <a:xfrm>
              <a:off x="4282860" y="1723439"/>
              <a:ext cx="16852372" cy="12136291"/>
            </a:xfrm>
            <a:custGeom>
              <a:avLst/>
              <a:gdLst/>
              <a:ahLst/>
              <a:cxnLst/>
              <a:rect l="l" t="t" r="r" b="b"/>
              <a:pathLst>
                <a:path w="16852372" h="12136291">
                  <a:moveTo>
                    <a:pt x="0" y="0"/>
                  </a:moveTo>
                  <a:lnTo>
                    <a:pt x="16852373" y="0"/>
                  </a:lnTo>
                  <a:lnTo>
                    <a:pt x="16852373" y="12136290"/>
                  </a:lnTo>
                  <a:lnTo>
                    <a:pt x="0" y="1213629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t="-23963"/>
              </a:stretch>
            </a:blipFill>
          </p:spPr>
          <p:txBody>
            <a:bodyPr/>
            <a:lstStyle/>
            <a:p>
              <a:endParaRPr lang="en-IE"/>
            </a:p>
          </p:txBody>
        </p:sp>
        <p:sp>
          <p:nvSpPr>
            <p:cNvPr id="4" name="Freeform 4"/>
            <p:cNvSpPr/>
            <p:nvPr/>
          </p:nvSpPr>
          <p:spPr>
            <a:xfrm rot="-341241">
              <a:off x="1881056" y="800239"/>
              <a:ext cx="16791163" cy="12905672"/>
            </a:xfrm>
            <a:custGeom>
              <a:avLst/>
              <a:gdLst/>
              <a:ahLst/>
              <a:cxnLst/>
              <a:rect l="l" t="t" r="r" b="b"/>
              <a:pathLst>
                <a:path w="16791163" h="12905672">
                  <a:moveTo>
                    <a:pt x="0" y="0"/>
                  </a:moveTo>
                  <a:lnTo>
                    <a:pt x="16791164" y="0"/>
                  </a:lnTo>
                  <a:lnTo>
                    <a:pt x="16791164" y="12905672"/>
                  </a:lnTo>
                  <a:lnTo>
                    <a:pt x="0" y="129056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t="-16573" r="-364"/>
              </a:stretch>
            </a:blipFill>
          </p:spPr>
          <p:txBody>
            <a:bodyPr/>
            <a:lstStyle/>
            <a:p>
              <a:endParaRPr lang="en-IE"/>
            </a:p>
          </p:txBody>
        </p:sp>
        <p:sp>
          <p:nvSpPr>
            <p:cNvPr id="5" name="Freeform 5"/>
            <p:cNvSpPr/>
            <p:nvPr/>
          </p:nvSpPr>
          <p:spPr>
            <a:xfrm rot="588337">
              <a:off x="861671" y="3022766"/>
              <a:ext cx="16246280" cy="11512682"/>
            </a:xfrm>
            <a:custGeom>
              <a:avLst/>
              <a:gdLst/>
              <a:ahLst/>
              <a:cxnLst/>
              <a:rect l="l" t="t" r="r" b="b"/>
              <a:pathLst>
                <a:path w="16246280" h="11512682">
                  <a:moveTo>
                    <a:pt x="0" y="0"/>
                  </a:moveTo>
                  <a:lnTo>
                    <a:pt x="16246280" y="0"/>
                  </a:lnTo>
                  <a:lnTo>
                    <a:pt x="16246280" y="11512682"/>
                  </a:lnTo>
                  <a:lnTo>
                    <a:pt x="0" y="1151268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t="-30678" r="-3730"/>
              </a:stretch>
            </a:blip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6" name="Freeform 6"/>
          <p:cNvSpPr/>
          <p:nvPr/>
        </p:nvSpPr>
        <p:spPr>
          <a:xfrm rot="10711948">
            <a:off x="10714089" y="-3968881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79" y="0"/>
                </a:lnTo>
                <a:lnTo>
                  <a:pt x="12639279" y="11283429"/>
                </a:lnTo>
                <a:lnTo>
                  <a:pt x="0" y="112834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7" name="Freeform 7"/>
          <p:cNvSpPr/>
          <p:nvPr/>
        </p:nvSpPr>
        <p:spPr>
          <a:xfrm rot="10711948">
            <a:off x="10182742" y="-4712574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79" y="0"/>
                </a:lnTo>
                <a:lnTo>
                  <a:pt x="12639279" y="11283429"/>
                </a:lnTo>
                <a:lnTo>
                  <a:pt x="0" y="112834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8" name="Freeform 8"/>
          <p:cNvSpPr/>
          <p:nvPr/>
        </p:nvSpPr>
        <p:spPr>
          <a:xfrm rot="10711948">
            <a:off x="11095364" y="-4735954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79" y="0"/>
                </a:lnTo>
                <a:lnTo>
                  <a:pt x="12639279" y="11283429"/>
                </a:lnTo>
                <a:lnTo>
                  <a:pt x="0" y="1128342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9" name="TextBox 9"/>
          <p:cNvSpPr txBox="1"/>
          <p:nvPr/>
        </p:nvSpPr>
        <p:spPr>
          <a:xfrm>
            <a:off x="2453100" y="895674"/>
            <a:ext cx="13381799" cy="19816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252"/>
              </a:lnSpc>
              <a:spcBef>
                <a:spcPct val="0"/>
              </a:spcBef>
            </a:pPr>
            <a:r>
              <a:rPr lang="en-US" sz="11609" b="1">
                <a:solidFill>
                  <a:srgbClr val="000000"/>
                </a:solidFill>
                <a:latin typeface="Loubag Semi-Bold"/>
                <a:ea typeface="Loubag Semi-Bold"/>
                <a:cs typeface="Loubag Semi-Bold"/>
                <a:sym typeface="Loubag Semi-Bold"/>
              </a:rPr>
              <a:t>What’s next?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919223" y="3223881"/>
            <a:ext cx="16449553" cy="55710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359"/>
              </a:lnSpc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I will send you the following:</a:t>
            </a:r>
          </a:p>
          <a:p>
            <a:pPr marL="980768" lvl="1" indent="-490384" algn="l">
              <a:lnSpc>
                <a:spcPts val="6359"/>
              </a:lnSpc>
              <a:buFont typeface="Arial"/>
              <a:buChar char="•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A copy of this presentation</a:t>
            </a:r>
          </a:p>
          <a:p>
            <a:pPr marL="980768" lvl="1" indent="-490384" algn="l">
              <a:lnSpc>
                <a:spcPts val="6359"/>
              </a:lnSpc>
              <a:buFont typeface="Arial"/>
              <a:buChar char="•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Various resources for easy access to this information</a:t>
            </a:r>
          </a:p>
          <a:p>
            <a:pPr marL="980768" lvl="1" indent="-490384" algn="l">
              <a:lnSpc>
                <a:spcPts val="6359"/>
              </a:lnSpc>
              <a:buFont typeface="Arial"/>
              <a:buChar char="•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Link to a quiz</a:t>
            </a:r>
          </a:p>
          <a:p>
            <a:pPr algn="l">
              <a:lnSpc>
                <a:spcPts val="6359"/>
              </a:lnSpc>
            </a:pPr>
            <a:endParaRPr lang="en-US" sz="4542">
              <a:solidFill>
                <a:srgbClr val="000000"/>
              </a:solidFill>
              <a:latin typeface="Loubag Thin"/>
              <a:ea typeface="Loubag Thin"/>
              <a:cs typeface="Loubag Thin"/>
              <a:sym typeface="Loubag Thin"/>
            </a:endParaRPr>
          </a:p>
          <a:p>
            <a:pPr algn="l">
              <a:lnSpc>
                <a:spcPts val="6359"/>
              </a:lnSpc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Upon passing the quiz, you will receive a certificate and can begin verifying documents for vetting applicants!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4899631">
            <a:off x="8352238" y="2767935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79" y="0"/>
                </a:lnTo>
                <a:lnTo>
                  <a:pt x="12639279" y="11283429"/>
                </a:lnTo>
                <a:lnTo>
                  <a:pt x="0" y="112834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3" name="Freeform 3"/>
          <p:cNvSpPr/>
          <p:nvPr/>
        </p:nvSpPr>
        <p:spPr>
          <a:xfrm rot="-3986174">
            <a:off x="9207519" y="5186120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79" y="0"/>
                </a:lnTo>
                <a:lnTo>
                  <a:pt x="12639279" y="11283429"/>
                </a:lnTo>
                <a:lnTo>
                  <a:pt x="0" y="112834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4" name="Freeform 4"/>
          <p:cNvSpPr/>
          <p:nvPr/>
        </p:nvSpPr>
        <p:spPr>
          <a:xfrm rot="5739487">
            <a:off x="-5668850" y="-2912503"/>
            <a:ext cx="12593372" cy="9679254"/>
          </a:xfrm>
          <a:custGeom>
            <a:avLst/>
            <a:gdLst/>
            <a:ahLst/>
            <a:cxnLst/>
            <a:rect l="l" t="t" r="r" b="b"/>
            <a:pathLst>
              <a:path w="12593372" h="9679254">
                <a:moveTo>
                  <a:pt x="0" y="0"/>
                </a:moveTo>
                <a:lnTo>
                  <a:pt x="12593372" y="0"/>
                </a:lnTo>
                <a:lnTo>
                  <a:pt x="12593372" y="9679253"/>
                </a:lnTo>
                <a:lnTo>
                  <a:pt x="0" y="967925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t="-16573" r="-364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5" name="TextBox 5"/>
          <p:cNvSpPr txBox="1"/>
          <p:nvPr/>
        </p:nvSpPr>
        <p:spPr>
          <a:xfrm>
            <a:off x="1451602" y="2091150"/>
            <a:ext cx="12755749" cy="20850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091"/>
              </a:lnSpc>
              <a:spcBef>
                <a:spcPct val="0"/>
              </a:spcBef>
            </a:pPr>
            <a:r>
              <a:rPr lang="en-US" sz="12208" b="1">
                <a:solidFill>
                  <a:srgbClr val="000000"/>
                </a:solidFill>
                <a:latin typeface="Loubag Semi-Bold"/>
                <a:ea typeface="Loubag Semi-Bold"/>
                <a:cs typeface="Loubag Semi-Bold"/>
                <a:sym typeface="Loubag Semi-Bold"/>
              </a:rPr>
              <a:t>Welcome!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028700" y="5057775"/>
            <a:ext cx="16038768" cy="39411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972090" lvl="1" indent="-486045" algn="l">
              <a:lnSpc>
                <a:spcPts val="6303"/>
              </a:lnSpc>
              <a:buFont typeface="Arial"/>
              <a:buChar char="•"/>
            </a:pPr>
            <a:r>
              <a:rPr lang="en-US" sz="450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How to Verify ID Documents &amp; NVB forms</a:t>
            </a:r>
          </a:p>
          <a:p>
            <a:pPr marL="972090" lvl="1" indent="-486045" algn="l">
              <a:lnSpc>
                <a:spcPts val="6303"/>
              </a:lnSpc>
              <a:buFont typeface="Arial"/>
              <a:buChar char="•"/>
            </a:pPr>
            <a:r>
              <a:rPr lang="en-US" sz="450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Accepted forms of Photo ID </a:t>
            </a:r>
          </a:p>
          <a:p>
            <a:pPr marL="972090" lvl="1" indent="-486045" algn="l">
              <a:lnSpc>
                <a:spcPts val="6303"/>
              </a:lnSpc>
              <a:buFont typeface="Arial"/>
              <a:buChar char="•"/>
            </a:pPr>
            <a:r>
              <a:rPr lang="en-US" sz="450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Accepted forms of Proof of Address</a:t>
            </a:r>
          </a:p>
          <a:p>
            <a:pPr marL="972090" lvl="1" indent="-486045" algn="l">
              <a:lnSpc>
                <a:spcPts val="6303"/>
              </a:lnSpc>
              <a:buFont typeface="Arial"/>
              <a:buChar char="•"/>
            </a:pPr>
            <a:r>
              <a:rPr lang="en-US" sz="450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Vetting for under-18s</a:t>
            </a:r>
          </a:p>
          <a:p>
            <a:pPr marL="972090" lvl="1" indent="-486045" algn="l">
              <a:lnSpc>
                <a:spcPts val="6303"/>
              </a:lnSpc>
              <a:spcBef>
                <a:spcPct val="0"/>
              </a:spcBef>
              <a:buFont typeface="Arial"/>
              <a:buChar char="•"/>
            </a:pPr>
            <a:r>
              <a:rPr lang="en-US" sz="450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ID Verification Form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10711948">
            <a:off x="10430744" y="-4613015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79" y="0"/>
                </a:lnTo>
                <a:lnTo>
                  <a:pt x="12639279" y="11283430"/>
                </a:lnTo>
                <a:lnTo>
                  <a:pt x="0" y="1128343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3" name="Freeform 3"/>
          <p:cNvSpPr/>
          <p:nvPr/>
        </p:nvSpPr>
        <p:spPr>
          <a:xfrm rot="1290039">
            <a:off x="-5697710" y="2575674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79" y="0"/>
                </a:lnTo>
                <a:lnTo>
                  <a:pt x="12639279" y="11283429"/>
                </a:lnTo>
                <a:lnTo>
                  <a:pt x="0" y="112834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4" name="TextBox 4"/>
          <p:cNvSpPr txBox="1"/>
          <p:nvPr/>
        </p:nvSpPr>
        <p:spPr>
          <a:xfrm>
            <a:off x="2169962" y="876300"/>
            <a:ext cx="13948076" cy="14165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699"/>
              </a:lnSpc>
              <a:spcBef>
                <a:spcPct val="0"/>
              </a:spcBef>
            </a:pPr>
            <a:r>
              <a:rPr lang="en-US" sz="8356" b="1">
                <a:solidFill>
                  <a:srgbClr val="000000"/>
                </a:solidFill>
                <a:latin typeface="Loubag Semi-Bold"/>
                <a:ea typeface="Loubag Semi-Bold"/>
                <a:cs typeface="Loubag Semi-Bold"/>
                <a:sym typeface="Loubag Semi-Bold"/>
              </a:rPr>
              <a:t>Verifying Documents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1220532" y="2886138"/>
            <a:ext cx="16038768" cy="6372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972089" lvl="1" indent="-486045" algn="l">
              <a:lnSpc>
                <a:spcPts val="6303"/>
              </a:lnSpc>
              <a:buFont typeface="Arial"/>
              <a:buChar char="•"/>
            </a:pPr>
            <a:r>
              <a:rPr lang="en-US" sz="450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All documents must be seen in-person </a:t>
            </a:r>
          </a:p>
          <a:p>
            <a:pPr marL="972089" lvl="1" indent="-486045" algn="l">
              <a:lnSpc>
                <a:spcPts val="6303"/>
              </a:lnSpc>
              <a:buFont typeface="Arial"/>
              <a:buChar char="•"/>
            </a:pPr>
            <a:r>
              <a:rPr lang="en-US" sz="450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Applicant must produce original documents on day of verification</a:t>
            </a:r>
          </a:p>
          <a:p>
            <a:pPr marL="972089" lvl="1" indent="-486045" algn="l">
              <a:lnSpc>
                <a:spcPts val="6303"/>
              </a:lnSpc>
              <a:buFont typeface="Arial"/>
              <a:buChar char="•"/>
            </a:pPr>
            <a:r>
              <a:rPr lang="en-US" sz="450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Cannot accept photos, screenshots or scans of documents </a:t>
            </a:r>
          </a:p>
          <a:p>
            <a:pPr marL="972089" lvl="1" indent="-486045" algn="l">
              <a:lnSpc>
                <a:spcPts val="6303"/>
              </a:lnSpc>
              <a:buFont typeface="Arial"/>
              <a:buChar char="•"/>
            </a:pPr>
            <a:r>
              <a:rPr lang="en-US" sz="450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ID Verifiers take copies of ID and proof of address on the day of verification </a:t>
            </a:r>
          </a:p>
          <a:p>
            <a:pPr marL="972089" lvl="1" indent="-486045" algn="l">
              <a:lnSpc>
                <a:spcPts val="6303"/>
              </a:lnSpc>
              <a:buFont typeface="Arial"/>
              <a:buChar char="•"/>
            </a:pPr>
            <a:r>
              <a:rPr lang="en-US" sz="450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Proof of Address documents must be printed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10711948">
            <a:off x="10325699" y="-4407307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79" y="0"/>
                </a:lnTo>
                <a:lnTo>
                  <a:pt x="12639279" y="11283429"/>
                </a:lnTo>
                <a:lnTo>
                  <a:pt x="0" y="112834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3" name="Freeform 3"/>
          <p:cNvSpPr/>
          <p:nvPr/>
        </p:nvSpPr>
        <p:spPr>
          <a:xfrm rot="1290039">
            <a:off x="-5548229" y="2497072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79" y="0"/>
                </a:lnTo>
                <a:lnTo>
                  <a:pt x="12639279" y="11283429"/>
                </a:lnTo>
                <a:lnTo>
                  <a:pt x="0" y="112834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grpSp>
        <p:nvGrpSpPr>
          <p:cNvPr id="4" name="Group 4"/>
          <p:cNvGrpSpPr/>
          <p:nvPr/>
        </p:nvGrpSpPr>
        <p:grpSpPr>
          <a:xfrm>
            <a:off x="2534342" y="5375068"/>
            <a:ext cx="1661052" cy="1661052"/>
            <a:chOff x="0" y="0"/>
            <a:chExt cx="812800" cy="81280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E9F5D"/>
            </a:solidFill>
          </p:spPr>
          <p:txBody>
            <a:bodyPr/>
            <a:lstStyle/>
            <a:p>
              <a:endParaRPr lang="en-IE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8160283" y="5375068"/>
            <a:ext cx="1661052" cy="1661052"/>
            <a:chOff x="0" y="0"/>
            <a:chExt cx="812800" cy="81280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A72A3"/>
            </a:solidFill>
          </p:spPr>
          <p:txBody>
            <a:bodyPr/>
            <a:lstStyle/>
            <a:p>
              <a:endParaRPr lang="en-IE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13786224" y="5375068"/>
            <a:ext cx="1661052" cy="1661052"/>
            <a:chOff x="0" y="0"/>
            <a:chExt cx="812800" cy="81280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8387BA"/>
            </a:solidFill>
          </p:spPr>
          <p:txBody>
            <a:bodyPr/>
            <a:lstStyle/>
            <a:p>
              <a:endParaRPr lang="en-IE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3" name="TextBox 13"/>
          <p:cNvSpPr txBox="1"/>
          <p:nvPr/>
        </p:nvSpPr>
        <p:spPr>
          <a:xfrm>
            <a:off x="2169962" y="1291235"/>
            <a:ext cx="13948076" cy="14165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699"/>
              </a:lnSpc>
              <a:spcBef>
                <a:spcPct val="0"/>
              </a:spcBef>
            </a:pPr>
            <a:r>
              <a:rPr lang="en-US" sz="8356" b="1">
                <a:solidFill>
                  <a:srgbClr val="000000"/>
                </a:solidFill>
                <a:latin typeface="Loubag Semi-Bold"/>
                <a:ea typeface="Loubag Semi-Bold"/>
                <a:cs typeface="Loubag Semi-Bold"/>
                <a:sym typeface="Loubag Semi-Bold"/>
              </a:rPr>
              <a:t>Verifying Documents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7228084" y="7609437"/>
            <a:ext cx="3503791" cy="5490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15"/>
              </a:lnSpc>
            </a:pPr>
            <a:r>
              <a:rPr lang="en-US" sz="3344">
                <a:solidFill>
                  <a:srgbClr val="000000"/>
                </a:solidFill>
                <a:latin typeface="Loubag"/>
                <a:ea typeface="Loubag"/>
                <a:cs typeface="Loubag"/>
                <a:sym typeface="Loubag"/>
              </a:rPr>
              <a:t>Photo ID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1974199" y="7436851"/>
            <a:ext cx="5285101" cy="7471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455"/>
              </a:lnSpc>
            </a:pPr>
            <a:r>
              <a:rPr lang="en-US" sz="3344">
                <a:solidFill>
                  <a:srgbClr val="000000"/>
                </a:solidFill>
                <a:latin typeface="Loubag"/>
                <a:ea typeface="Loubag"/>
                <a:cs typeface="Loubag"/>
                <a:sym typeface="Loubag"/>
              </a:rPr>
              <a:t>Proof of Address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646372" y="7589687"/>
            <a:ext cx="3436992" cy="5490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15"/>
              </a:lnSpc>
            </a:pPr>
            <a:r>
              <a:rPr lang="en-US" sz="3344">
                <a:solidFill>
                  <a:srgbClr val="000000"/>
                </a:solidFill>
                <a:latin typeface="Loubag"/>
                <a:ea typeface="Loubag"/>
                <a:cs typeface="Loubag"/>
                <a:sym typeface="Loubag"/>
              </a:rPr>
              <a:t>NVB1 Form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2615264" y="5907232"/>
            <a:ext cx="1477551" cy="5490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15"/>
              </a:lnSpc>
            </a:pPr>
            <a:r>
              <a:rPr lang="en-US" sz="3344">
                <a:solidFill>
                  <a:srgbClr val="000000"/>
                </a:solidFill>
                <a:latin typeface="Loubag"/>
                <a:ea typeface="Loubag"/>
                <a:cs typeface="Loubag"/>
                <a:sym typeface="Loubag"/>
              </a:rPr>
              <a:t>1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8241204" y="5907232"/>
            <a:ext cx="1477551" cy="5490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15"/>
              </a:lnSpc>
            </a:pPr>
            <a:r>
              <a:rPr lang="en-US" sz="3344">
                <a:solidFill>
                  <a:srgbClr val="000000"/>
                </a:solidFill>
                <a:latin typeface="Loubag"/>
                <a:ea typeface="Loubag"/>
                <a:cs typeface="Loubag"/>
                <a:sym typeface="Loubag"/>
              </a:rPr>
              <a:t>2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3867145" y="5907232"/>
            <a:ext cx="1477551" cy="5490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15"/>
              </a:lnSpc>
            </a:pPr>
            <a:r>
              <a:rPr lang="en-US" sz="3344">
                <a:solidFill>
                  <a:srgbClr val="000000"/>
                </a:solidFill>
                <a:latin typeface="Loubag"/>
                <a:ea typeface="Loubag"/>
                <a:cs typeface="Loubag"/>
                <a:sym typeface="Loubag"/>
              </a:rPr>
              <a:t>3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2128602" y="3428654"/>
            <a:ext cx="14030795" cy="7653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303"/>
              </a:lnSpc>
              <a:spcBef>
                <a:spcPct val="0"/>
              </a:spcBef>
            </a:pPr>
            <a:r>
              <a:rPr lang="en-US" sz="450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All applicants need to bring each of the following: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950111" y="895350"/>
            <a:ext cx="14387777" cy="12477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262"/>
              </a:lnSpc>
              <a:spcBef>
                <a:spcPct val="0"/>
              </a:spcBef>
            </a:pPr>
            <a:r>
              <a:rPr lang="en-US" sz="7330" b="1">
                <a:solidFill>
                  <a:srgbClr val="000000"/>
                </a:solidFill>
                <a:latin typeface="Loubag Semi-Bold"/>
                <a:ea typeface="Loubag Semi-Bold"/>
                <a:cs typeface="Loubag Semi-Bold"/>
                <a:sym typeface="Loubag Semi-Bold"/>
              </a:rPr>
              <a:t>The NVB1 Form</a:t>
            </a:r>
          </a:p>
        </p:txBody>
      </p:sp>
      <p:sp>
        <p:nvSpPr>
          <p:cNvPr id="3" name="Freeform 3"/>
          <p:cNvSpPr/>
          <p:nvPr/>
        </p:nvSpPr>
        <p:spPr>
          <a:xfrm rot="-306770">
            <a:off x="-4494783" y="2987479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79" y="0"/>
                </a:lnTo>
                <a:lnTo>
                  <a:pt x="12639279" y="11283429"/>
                </a:lnTo>
                <a:lnTo>
                  <a:pt x="0" y="112834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4" name="Freeform 4"/>
          <p:cNvSpPr/>
          <p:nvPr/>
        </p:nvSpPr>
        <p:spPr>
          <a:xfrm>
            <a:off x="-6012034" y="3683538"/>
            <a:ext cx="12593372" cy="9679254"/>
          </a:xfrm>
          <a:custGeom>
            <a:avLst/>
            <a:gdLst/>
            <a:ahLst/>
            <a:cxnLst/>
            <a:rect l="l" t="t" r="r" b="b"/>
            <a:pathLst>
              <a:path w="12593372" h="9679254">
                <a:moveTo>
                  <a:pt x="0" y="0"/>
                </a:moveTo>
                <a:lnTo>
                  <a:pt x="12593372" y="0"/>
                </a:lnTo>
                <a:lnTo>
                  <a:pt x="12593372" y="9679254"/>
                </a:lnTo>
                <a:lnTo>
                  <a:pt x="0" y="967925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t="-16573" r="-364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5" name="Freeform 5"/>
          <p:cNvSpPr/>
          <p:nvPr/>
        </p:nvSpPr>
        <p:spPr>
          <a:xfrm rot="1290039">
            <a:off x="-6407685" y="2158141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79" y="0"/>
                </a:lnTo>
                <a:lnTo>
                  <a:pt x="12639279" y="11283429"/>
                </a:lnTo>
                <a:lnTo>
                  <a:pt x="0" y="1128342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6" name="Freeform 6"/>
          <p:cNvSpPr/>
          <p:nvPr/>
        </p:nvSpPr>
        <p:spPr>
          <a:xfrm rot="-715678">
            <a:off x="2856618" y="3447983"/>
            <a:ext cx="4409566" cy="6202848"/>
          </a:xfrm>
          <a:custGeom>
            <a:avLst/>
            <a:gdLst/>
            <a:ahLst/>
            <a:cxnLst/>
            <a:rect l="l" t="t" r="r" b="b"/>
            <a:pathLst>
              <a:path w="4409566" h="6202848">
                <a:moveTo>
                  <a:pt x="0" y="0"/>
                </a:moveTo>
                <a:lnTo>
                  <a:pt x="4409566" y="0"/>
                </a:lnTo>
                <a:lnTo>
                  <a:pt x="4409566" y="6202848"/>
                </a:lnTo>
                <a:lnTo>
                  <a:pt x="0" y="6202848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7" name="Freeform 7"/>
          <p:cNvSpPr/>
          <p:nvPr/>
        </p:nvSpPr>
        <p:spPr>
          <a:xfrm rot="1241854">
            <a:off x="10324090" y="3633746"/>
            <a:ext cx="4383577" cy="6202848"/>
          </a:xfrm>
          <a:custGeom>
            <a:avLst/>
            <a:gdLst/>
            <a:ahLst/>
            <a:cxnLst/>
            <a:rect l="l" t="t" r="r" b="b"/>
            <a:pathLst>
              <a:path w="4383577" h="6202848">
                <a:moveTo>
                  <a:pt x="0" y="0"/>
                </a:moveTo>
                <a:lnTo>
                  <a:pt x="4383576" y="0"/>
                </a:lnTo>
                <a:lnTo>
                  <a:pt x="4383576" y="6202848"/>
                </a:lnTo>
                <a:lnTo>
                  <a:pt x="0" y="6202848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8" name="Freeform 8"/>
          <p:cNvSpPr/>
          <p:nvPr/>
        </p:nvSpPr>
        <p:spPr>
          <a:xfrm>
            <a:off x="6964786" y="3059260"/>
            <a:ext cx="4358429" cy="6199040"/>
          </a:xfrm>
          <a:custGeom>
            <a:avLst/>
            <a:gdLst/>
            <a:ahLst/>
            <a:cxnLst/>
            <a:rect l="l" t="t" r="r" b="b"/>
            <a:pathLst>
              <a:path w="4358429" h="6199040">
                <a:moveTo>
                  <a:pt x="0" y="0"/>
                </a:moveTo>
                <a:lnTo>
                  <a:pt x="4358428" y="0"/>
                </a:lnTo>
                <a:lnTo>
                  <a:pt x="4358428" y="6199040"/>
                </a:lnTo>
                <a:lnTo>
                  <a:pt x="0" y="6199040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704957" y="1601827"/>
            <a:ext cx="14878085" cy="15526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719"/>
              </a:lnSpc>
              <a:spcBef>
                <a:spcPct val="0"/>
              </a:spcBef>
            </a:pPr>
            <a:r>
              <a:rPr lang="en-US" sz="9085" b="1">
                <a:solidFill>
                  <a:srgbClr val="000000"/>
                </a:solidFill>
                <a:latin typeface="Loubag Semi-Bold"/>
                <a:ea typeface="Loubag Semi-Bold"/>
                <a:cs typeface="Loubag Semi-Bold"/>
                <a:sym typeface="Loubag Semi-Bold"/>
              </a:rPr>
              <a:t>Verifying an NVB1 Form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5424479" y="4208713"/>
            <a:ext cx="7758121" cy="48887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980768" lvl="1" indent="-490384" algn="ctr">
              <a:lnSpc>
                <a:spcPts val="6359"/>
              </a:lnSpc>
              <a:buAutoNum type="arabicPeriod"/>
            </a:pPr>
            <a:r>
              <a:rPr lang="en-US" sz="4542" dirty="0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Wet Signature</a:t>
            </a:r>
          </a:p>
          <a:p>
            <a:pPr marL="980768" lvl="1" indent="-490384" algn="ctr">
              <a:lnSpc>
                <a:spcPts val="6359"/>
              </a:lnSpc>
              <a:buAutoNum type="arabicPeriod"/>
            </a:pPr>
            <a:r>
              <a:rPr lang="en-US" sz="4542" dirty="0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Consent box ticked </a:t>
            </a:r>
          </a:p>
          <a:p>
            <a:pPr marL="980768" lvl="1" indent="-490384" algn="ctr">
              <a:lnSpc>
                <a:spcPts val="6359"/>
              </a:lnSpc>
              <a:buAutoNum type="arabicPeriod"/>
            </a:pPr>
            <a:r>
              <a:rPr lang="en-US" sz="4542" dirty="0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Date of consent </a:t>
            </a:r>
          </a:p>
          <a:p>
            <a:pPr marL="980768" lvl="1" indent="-490384" algn="ctr">
              <a:lnSpc>
                <a:spcPts val="6359"/>
              </a:lnSpc>
              <a:buAutoNum type="arabicPeriod"/>
            </a:pPr>
            <a:r>
              <a:rPr lang="en-US" sz="4542" dirty="0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Role Being Vetted For</a:t>
            </a:r>
          </a:p>
          <a:p>
            <a:pPr marL="980768" lvl="1" indent="-490384" algn="ctr">
              <a:lnSpc>
                <a:spcPts val="6359"/>
              </a:lnSpc>
              <a:buAutoNum type="arabicPeriod"/>
            </a:pPr>
            <a:r>
              <a:rPr lang="en-US" sz="4542" dirty="0" err="1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Organisation</a:t>
            </a:r>
            <a:r>
              <a:rPr lang="en-US" sz="4542" dirty="0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 Name</a:t>
            </a:r>
          </a:p>
          <a:p>
            <a:pPr marL="980768" lvl="1" indent="-490384" algn="ctr">
              <a:lnSpc>
                <a:spcPts val="6359"/>
              </a:lnSpc>
              <a:buAutoNum type="arabicPeriod"/>
            </a:pPr>
            <a:r>
              <a:rPr lang="en-US" sz="4542" dirty="0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Matching Details</a:t>
            </a:r>
          </a:p>
        </p:txBody>
      </p:sp>
      <p:sp>
        <p:nvSpPr>
          <p:cNvPr id="4" name="Freeform 4"/>
          <p:cNvSpPr/>
          <p:nvPr/>
        </p:nvSpPr>
        <p:spPr>
          <a:xfrm rot="235289">
            <a:off x="-5290940" y="3127540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80" y="0"/>
                </a:lnTo>
                <a:lnTo>
                  <a:pt x="12639280" y="11283429"/>
                </a:lnTo>
                <a:lnTo>
                  <a:pt x="0" y="112834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5" name="Freeform 5"/>
          <p:cNvSpPr/>
          <p:nvPr/>
        </p:nvSpPr>
        <p:spPr>
          <a:xfrm rot="9777091">
            <a:off x="9188763" y="-5135391"/>
            <a:ext cx="12593372" cy="9679254"/>
          </a:xfrm>
          <a:custGeom>
            <a:avLst/>
            <a:gdLst/>
            <a:ahLst/>
            <a:cxnLst/>
            <a:rect l="l" t="t" r="r" b="b"/>
            <a:pathLst>
              <a:path w="12593372" h="9679254">
                <a:moveTo>
                  <a:pt x="0" y="0"/>
                </a:moveTo>
                <a:lnTo>
                  <a:pt x="12593372" y="0"/>
                </a:lnTo>
                <a:lnTo>
                  <a:pt x="12593372" y="9679254"/>
                </a:lnTo>
                <a:lnTo>
                  <a:pt x="0" y="967925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t="-16573" r="-364"/>
            </a:stretch>
          </a:blipFill>
        </p:spPr>
        <p:txBody>
          <a:bodyPr/>
          <a:lstStyle/>
          <a:p>
            <a:endParaRPr lang="en-I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8307626" y="-5809337"/>
            <a:ext cx="15864560" cy="13872221"/>
            <a:chOff x="0" y="0"/>
            <a:chExt cx="21152747" cy="18496294"/>
          </a:xfrm>
        </p:grpSpPr>
        <p:sp>
          <p:nvSpPr>
            <p:cNvPr id="3" name="Freeform 3"/>
            <p:cNvSpPr/>
            <p:nvPr/>
          </p:nvSpPr>
          <p:spPr>
            <a:xfrm rot="9770323">
              <a:off x="1763270" y="2056720"/>
              <a:ext cx="16111141" cy="14382855"/>
            </a:xfrm>
            <a:custGeom>
              <a:avLst/>
              <a:gdLst/>
              <a:ahLst/>
              <a:cxnLst/>
              <a:rect l="l" t="t" r="r" b="b"/>
              <a:pathLst>
                <a:path w="16111141" h="14382855">
                  <a:moveTo>
                    <a:pt x="0" y="0"/>
                  </a:moveTo>
                  <a:lnTo>
                    <a:pt x="16111141" y="0"/>
                  </a:lnTo>
                  <a:lnTo>
                    <a:pt x="16111141" y="14382855"/>
                  </a:lnTo>
                  <a:lnTo>
                    <a:pt x="0" y="1438285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IE"/>
            </a:p>
          </p:txBody>
        </p:sp>
        <p:sp>
          <p:nvSpPr>
            <p:cNvPr id="4" name="Freeform 4"/>
            <p:cNvSpPr/>
            <p:nvPr/>
          </p:nvSpPr>
          <p:spPr>
            <a:xfrm rot="10077093">
              <a:off x="3989218" y="2370941"/>
              <a:ext cx="16052624" cy="12338031"/>
            </a:xfrm>
            <a:custGeom>
              <a:avLst/>
              <a:gdLst/>
              <a:ahLst/>
              <a:cxnLst/>
              <a:rect l="l" t="t" r="r" b="b"/>
              <a:pathLst>
                <a:path w="16052624" h="12338031">
                  <a:moveTo>
                    <a:pt x="0" y="0"/>
                  </a:moveTo>
                  <a:lnTo>
                    <a:pt x="16052625" y="0"/>
                  </a:lnTo>
                  <a:lnTo>
                    <a:pt x="16052625" y="12338031"/>
                  </a:lnTo>
                  <a:lnTo>
                    <a:pt x="0" y="1233803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t="-16573" r="-364"/>
              </a:stretch>
            </a:blipFill>
          </p:spPr>
          <p:txBody>
            <a:bodyPr/>
            <a:lstStyle/>
            <a:p>
              <a:endParaRPr lang="en-IE"/>
            </a:p>
          </p:txBody>
        </p:sp>
        <p:sp>
          <p:nvSpPr>
            <p:cNvPr id="5" name="Freeform 5"/>
            <p:cNvSpPr/>
            <p:nvPr/>
          </p:nvSpPr>
          <p:spPr>
            <a:xfrm rot="-10232867">
              <a:off x="3348163" y="2056720"/>
              <a:ext cx="16111141" cy="14382855"/>
            </a:xfrm>
            <a:custGeom>
              <a:avLst/>
              <a:gdLst/>
              <a:ahLst/>
              <a:cxnLst/>
              <a:rect l="l" t="t" r="r" b="b"/>
              <a:pathLst>
                <a:path w="16111141" h="14382855">
                  <a:moveTo>
                    <a:pt x="0" y="0"/>
                  </a:moveTo>
                  <a:lnTo>
                    <a:pt x="16111142" y="0"/>
                  </a:lnTo>
                  <a:lnTo>
                    <a:pt x="16111142" y="14382855"/>
                  </a:lnTo>
                  <a:lnTo>
                    <a:pt x="0" y="1438285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6" name="Freeform 6"/>
          <p:cNvSpPr/>
          <p:nvPr/>
        </p:nvSpPr>
        <p:spPr>
          <a:xfrm>
            <a:off x="3544146" y="5488237"/>
            <a:ext cx="11199707" cy="3368468"/>
          </a:xfrm>
          <a:custGeom>
            <a:avLst/>
            <a:gdLst/>
            <a:ahLst/>
            <a:cxnLst/>
            <a:rect l="l" t="t" r="r" b="b"/>
            <a:pathLst>
              <a:path w="11199707" h="3368468">
                <a:moveTo>
                  <a:pt x="0" y="0"/>
                </a:moveTo>
                <a:lnTo>
                  <a:pt x="11199708" y="0"/>
                </a:lnTo>
                <a:lnTo>
                  <a:pt x="11199708" y="3368468"/>
                </a:lnTo>
                <a:lnTo>
                  <a:pt x="0" y="3368468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t="-51718" b="-174118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7" name="TextBox 7"/>
          <p:cNvSpPr txBox="1"/>
          <p:nvPr/>
        </p:nvSpPr>
        <p:spPr>
          <a:xfrm>
            <a:off x="1704957" y="1599767"/>
            <a:ext cx="14878085" cy="15526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719"/>
              </a:lnSpc>
              <a:spcBef>
                <a:spcPct val="0"/>
              </a:spcBef>
            </a:pPr>
            <a:r>
              <a:rPr lang="en-US" sz="9085" b="1">
                <a:solidFill>
                  <a:srgbClr val="000000"/>
                </a:solidFill>
                <a:latin typeface="Loubag Semi-Bold"/>
                <a:ea typeface="Loubag Semi-Bold"/>
                <a:cs typeface="Loubag Semi-Bold"/>
                <a:sym typeface="Loubag Semi-Bold"/>
              </a:rPr>
              <a:t>Acceptable Photo IDs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585290" y="3572960"/>
            <a:ext cx="11158564" cy="15705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359"/>
              </a:lnSpc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These are </a:t>
            </a:r>
            <a:r>
              <a:rPr lang="en-US" sz="4542" b="1" u="sng">
                <a:solidFill>
                  <a:srgbClr val="000000"/>
                </a:solidFill>
                <a:latin typeface="Loubag Bold"/>
                <a:ea typeface="Loubag Bold"/>
                <a:cs typeface="Loubag Bold"/>
                <a:sym typeface="Loubag Bold"/>
              </a:rPr>
              <a:t>the only</a:t>
            </a:r>
            <a:r>
              <a:rPr lang="en-US" sz="4542">
                <a:solidFill>
                  <a:srgbClr val="000000"/>
                </a:solidFill>
                <a:latin typeface="Loubag"/>
                <a:ea typeface="Loubag"/>
                <a:cs typeface="Loubag"/>
                <a:sym typeface="Loubag"/>
              </a:rPr>
              <a:t> </a:t>
            </a: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forms of photo ID we can accept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8307626" y="-5809337"/>
            <a:ext cx="15864560" cy="13872221"/>
            <a:chOff x="0" y="0"/>
            <a:chExt cx="21152747" cy="18496294"/>
          </a:xfrm>
        </p:grpSpPr>
        <p:sp>
          <p:nvSpPr>
            <p:cNvPr id="3" name="Freeform 3"/>
            <p:cNvSpPr/>
            <p:nvPr/>
          </p:nvSpPr>
          <p:spPr>
            <a:xfrm rot="9770323">
              <a:off x="1763270" y="2056720"/>
              <a:ext cx="16111141" cy="14382855"/>
            </a:xfrm>
            <a:custGeom>
              <a:avLst/>
              <a:gdLst/>
              <a:ahLst/>
              <a:cxnLst/>
              <a:rect l="l" t="t" r="r" b="b"/>
              <a:pathLst>
                <a:path w="16111141" h="14382855">
                  <a:moveTo>
                    <a:pt x="0" y="0"/>
                  </a:moveTo>
                  <a:lnTo>
                    <a:pt x="16111141" y="0"/>
                  </a:lnTo>
                  <a:lnTo>
                    <a:pt x="16111141" y="14382855"/>
                  </a:lnTo>
                  <a:lnTo>
                    <a:pt x="0" y="1438285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IE"/>
            </a:p>
          </p:txBody>
        </p:sp>
        <p:sp>
          <p:nvSpPr>
            <p:cNvPr id="4" name="Freeform 4"/>
            <p:cNvSpPr/>
            <p:nvPr/>
          </p:nvSpPr>
          <p:spPr>
            <a:xfrm rot="10077093">
              <a:off x="3989218" y="2370941"/>
              <a:ext cx="16052624" cy="12338031"/>
            </a:xfrm>
            <a:custGeom>
              <a:avLst/>
              <a:gdLst/>
              <a:ahLst/>
              <a:cxnLst/>
              <a:rect l="l" t="t" r="r" b="b"/>
              <a:pathLst>
                <a:path w="16052624" h="12338031">
                  <a:moveTo>
                    <a:pt x="0" y="0"/>
                  </a:moveTo>
                  <a:lnTo>
                    <a:pt x="16052625" y="0"/>
                  </a:lnTo>
                  <a:lnTo>
                    <a:pt x="16052625" y="12338031"/>
                  </a:lnTo>
                  <a:lnTo>
                    <a:pt x="0" y="1233803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t="-16573" r="-364"/>
              </a:stretch>
            </a:blipFill>
          </p:spPr>
          <p:txBody>
            <a:bodyPr/>
            <a:lstStyle/>
            <a:p>
              <a:endParaRPr lang="en-IE"/>
            </a:p>
          </p:txBody>
        </p:sp>
        <p:sp>
          <p:nvSpPr>
            <p:cNvPr id="5" name="Freeform 5"/>
            <p:cNvSpPr/>
            <p:nvPr/>
          </p:nvSpPr>
          <p:spPr>
            <a:xfrm rot="-10232867">
              <a:off x="3348163" y="2056720"/>
              <a:ext cx="16111141" cy="14382855"/>
            </a:xfrm>
            <a:custGeom>
              <a:avLst/>
              <a:gdLst/>
              <a:ahLst/>
              <a:cxnLst/>
              <a:rect l="l" t="t" r="r" b="b"/>
              <a:pathLst>
                <a:path w="16111141" h="14382855">
                  <a:moveTo>
                    <a:pt x="0" y="0"/>
                  </a:moveTo>
                  <a:lnTo>
                    <a:pt x="16111142" y="0"/>
                  </a:lnTo>
                  <a:lnTo>
                    <a:pt x="16111142" y="14382855"/>
                  </a:lnTo>
                  <a:lnTo>
                    <a:pt x="0" y="1438285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1704957" y="1599767"/>
            <a:ext cx="14878085" cy="15526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719"/>
              </a:lnSpc>
              <a:spcBef>
                <a:spcPct val="0"/>
              </a:spcBef>
            </a:pPr>
            <a:r>
              <a:rPr lang="en-US" sz="9085" b="1">
                <a:solidFill>
                  <a:srgbClr val="000000"/>
                </a:solidFill>
                <a:latin typeface="Loubag Semi-Bold"/>
                <a:ea typeface="Loubag Semi-Bold"/>
                <a:cs typeface="Loubag Semi-Bold"/>
                <a:sym typeface="Loubag Semi-Bold"/>
              </a:rPr>
              <a:t>Verifying Photo ID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797279" y="3687260"/>
            <a:ext cx="14693443" cy="55710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980768" lvl="1" indent="-490384" algn="ctr">
              <a:lnSpc>
                <a:spcPts val="6359"/>
              </a:lnSpc>
              <a:buAutoNum type="arabicPeriod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Photo is clear &amp; high quality </a:t>
            </a:r>
          </a:p>
          <a:p>
            <a:pPr marL="980768" lvl="1" indent="-490384" algn="ctr">
              <a:lnSpc>
                <a:spcPts val="6359"/>
              </a:lnSpc>
              <a:buAutoNum type="arabicPeriod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Photo matches the person in front of you </a:t>
            </a:r>
          </a:p>
          <a:p>
            <a:pPr marL="980768" lvl="1" indent="-490384" algn="ctr">
              <a:lnSpc>
                <a:spcPts val="6359"/>
              </a:lnSpc>
              <a:buAutoNum type="arabicPeriod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Document is valid &amp; in-date </a:t>
            </a:r>
          </a:p>
          <a:p>
            <a:pPr marL="980768" lvl="1" indent="-490384" algn="ctr">
              <a:lnSpc>
                <a:spcPts val="6359"/>
              </a:lnSpc>
              <a:buAutoNum type="arabicPeriod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Name on photo ID </a:t>
            </a:r>
            <a:r>
              <a:rPr lang="en-US" sz="4542" u="sng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exactly matches</a:t>
            </a: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 name on NVB1 form </a:t>
            </a:r>
          </a:p>
          <a:p>
            <a:pPr marL="980768" lvl="1" indent="-490384" algn="ctr">
              <a:lnSpc>
                <a:spcPts val="6359"/>
              </a:lnSpc>
              <a:buAutoNum type="arabicPeriod"/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Date of birth on photo ID </a:t>
            </a:r>
            <a:r>
              <a:rPr lang="en-US" sz="4542" u="sng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exactly matches</a:t>
            </a: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 date of birth on NVB1 form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306770">
            <a:off x="-4494783" y="2987479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79" y="0"/>
                </a:lnTo>
                <a:lnTo>
                  <a:pt x="12639279" y="11283429"/>
                </a:lnTo>
                <a:lnTo>
                  <a:pt x="0" y="112834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3" name="Freeform 3"/>
          <p:cNvSpPr/>
          <p:nvPr/>
        </p:nvSpPr>
        <p:spPr>
          <a:xfrm>
            <a:off x="-6012034" y="3683538"/>
            <a:ext cx="12593372" cy="9679254"/>
          </a:xfrm>
          <a:custGeom>
            <a:avLst/>
            <a:gdLst/>
            <a:ahLst/>
            <a:cxnLst/>
            <a:rect l="l" t="t" r="r" b="b"/>
            <a:pathLst>
              <a:path w="12593372" h="9679254">
                <a:moveTo>
                  <a:pt x="0" y="0"/>
                </a:moveTo>
                <a:lnTo>
                  <a:pt x="12593372" y="0"/>
                </a:lnTo>
                <a:lnTo>
                  <a:pt x="12593372" y="9679254"/>
                </a:lnTo>
                <a:lnTo>
                  <a:pt x="0" y="967925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t="-16573" r="-364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4" name="Freeform 4"/>
          <p:cNvSpPr/>
          <p:nvPr/>
        </p:nvSpPr>
        <p:spPr>
          <a:xfrm rot="1290039">
            <a:off x="-6407685" y="2158141"/>
            <a:ext cx="12639279" cy="11283429"/>
          </a:xfrm>
          <a:custGeom>
            <a:avLst/>
            <a:gdLst/>
            <a:ahLst/>
            <a:cxnLst/>
            <a:rect l="l" t="t" r="r" b="b"/>
            <a:pathLst>
              <a:path w="12639279" h="11283429">
                <a:moveTo>
                  <a:pt x="0" y="0"/>
                </a:moveTo>
                <a:lnTo>
                  <a:pt x="12639279" y="0"/>
                </a:lnTo>
                <a:lnTo>
                  <a:pt x="12639279" y="11283429"/>
                </a:lnTo>
                <a:lnTo>
                  <a:pt x="0" y="1128342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5" name="Freeform 5"/>
          <p:cNvSpPr/>
          <p:nvPr/>
        </p:nvSpPr>
        <p:spPr>
          <a:xfrm>
            <a:off x="4341406" y="5122961"/>
            <a:ext cx="9605188" cy="5164039"/>
          </a:xfrm>
          <a:custGeom>
            <a:avLst/>
            <a:gdLst/>
            <a:ahLst/>
            <a:cxnLst/>
            <a:rect l="l" t="t" r="r" b="b"/>
            <a:pathLst>
              <a:path w="9605188" h="5164039">
                <a:moveTo>
                  <a:pt x="0" y="0"/>
                </a:moveTo>
                <a:lnTo>
                  <a:pt x="9605188" y="0"/>
                </a:lnTo>
                <a:lnTo>
                  <a:pt x="9605188" y="5164039"/>
                </a:lnTo>
                <a:lnTo>
                  <a:pt x="0" y="5164039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t="-82281"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6" name="TextBox 6"/>
          <p:cNvSpPr txBox="1"/>
          <p:nvPr/>
        </p:nvSpPr>
        <p:spPr>
          <a:xfrm>
            <a:off x="-1028975" y="1105497"/>
            <a:ext cx="20345950" cy="15526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719"/>
              </a:lnSpc>
              <a:spcBef>
                <a:spcPct val="0"/>
              </a:spcBef>
            </a:pPr>
            <a:r>
              <a:rPr lang="en-US" sz="9085" b="1">
                <a:solidFill>
                  <a:srgbClr val="000000"/>
                </a:solidFill>
                <a:latin typeface="Loubag Semi-Bold"/>
                <a:ea typeface="Loubag Semi-Bold"/>
                <a:cs typeface="Loubag Semi-Bold"/>
                <a:sym typeface="Loubag Semi-Bold"/>
              </a:rPr>
              <a:t>Acceptable Proof of Address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3564718" y="3211697"/>
            <a:ext cx="11158564" cy="15705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359"/>
              </a:lnSpc>
            </a:pP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These are </a:t>
            </a:r>
            <a:r>
              <a:rPr lang="en-US" sz="4542" b="1" u="sng">
                <a:solidFill>
                  <a:srgbClr val="000000"/>
                </a:solidFill>
                <a:latin typeface="Loubag Bold"/>
                <a:ea typeface="Loubag Bold"/>
                <a:cs typeface="Loubag Bold"/>
                <a:sym typeface="Loubag Bold"/>
              </a:rPr>
              <a:t>the only</a:t>
            </a:r>
            <a:r>
              <a:rPr lang="en-US" sz="4542">
                <a:solidFill>
                  <a:srgbClr val="000000"/>
                </a:solidFill>
                <a:latin typeface="Loubag"/>
                <a:ea typeface="Loubag"/>
                <a:cs typeface="Loubag"/>
                <a:sym typeface="Loubag"/>
              </a:rPr>
              <a:t> </a:t>
            </a:r>
            <a:r>
              <a:rPr lang="en-US" sz="4542">
                <a:solidFill>
                  <a:srgbClr val="000000"/>
                </a:solidFill>
                <a:latin typeface="Loubag Thin"/>
                <a:ea typeface="Loubag Thin"/>
                <a:cs typeface="Loubag Thin"/>
                <a:sym typeface="Loubag Thin"/>
              </a:rPr>
              <a:t>forms of proof of address we can accept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441</Words>
  <Application>Microsoft Office PowerPoint</Application>
  <PresentationFormat>Custom</PresentationFormat>
  <Paragraphs>71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Loubag Semi-Bold</vt:lpstr>
      <vt:lpstr>Loubag Bold</vt:lpstr>
      <vt:lpstr>Loubag Thin</vt:lpstr>
      <vt:lpstr>Calibri</vt:lpstr>
      <vt:lpstr>Loubag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Approved ID Verifier Training</dc:title>
  <cp:lastModifiedBy>Niamh Codd</cp:lastModifiedBy>
  <cp:revision>1</cp:revision>
  <dcterms:created xsi:type="dcterms:W3CDTF">2006-08-16T00:00:00Z</dcterms:created>
  <dcterms:modified xsi:type="dcterms:W3CDTF">2025-08-25T11:31:10Z</dcterms:modified>
  <dc:identifier>DAGwJDrYVNk</dc:identifier>
</cp:coreProperties>
</file>